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19A385-91C2-401E-8343-9C6981B96502}" v="373" dt="2026-02-07T06:30:40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1143" y="290967"/>
            <a:ext cx="9144000" cy="16557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0458D-056C-524D-3283-3CA435425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57" y="365126"/>
            <a:ext cx="5254172" cy="84477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/>
                <a:cs typeface="Times New Roman"/>
              </a:rPr>
              <a:t>Внешность и его внутренний мир</a:t>
            </a:r>
          </a:p>
        </p:txBody>
      </p:sp>
      <p:pic>
        <p:nvPicPr>
          <p:cNvPr id="5" name="Рисунок 4" descr="Изображение выглядит как одежда, зарисовка, Человеческое лицо, рисун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CDA6B25-BD70-F7E3-264B-43294864F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285" y="-454"/>
            <a:ext cx="6948714" cy="68589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5C8DEC-338E-0536-DB07-B4A45481EA43}"/>
              </a:ext>
            </a:extLst>
          </p:cNvPr>
          <p:cNvSpPr txBox="1"/>
          <p:nvPr/>
        </p:nvSpPr>
        <p:spPr>
          <a:xfrm>
            <a:off x="438410" y="1816273"/>
            <a:ext cx="3977013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latin typeface="Times New Roman"/>
                <a:cs typeface="Times New Roman"/>
              </a:rPr>
              <a:t>Иван Калита был высоким и крепким мужчиной с бородой. Одевался он очень скромно, лицо его было весьма выразительным. </a:t>
            </a:r>
          </a:p>
          <a:p>
            <a:r>
              <a:rPr lang="ru-RU" dirty="0">
                <a:latin typeface="Times New Roman"/>
                <a:cs typeface="Times New Roman"/>
              </a:rPr>
              <a:t>Калита был мудрым и тратил очень много денег, с тщательностью обдумывал каждую сделку. Главными его чертами были упорство, мужество. Также он был расчетливым и властолюбивым.</a:t>
            </a:r>
          </a:p>
        </p:txBody>
      </p:sp>
    </p:spTree>
    <p:extLst>
      <p:ext uri="{BB962C8B-B14F-4D97-AF65-F5344CB8AC3E}">
        <p14:creationId xmlns:p14="http://schemas.microsoft.com/office/powerpoint/2010/main" val="1743781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60B393-F17E-00F3-0D7B-009F4739E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342" y="247197"/>
            <a:ext cx="1580244" cy="89013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/>
                <a:cs typeface="Times New Roman"/>
              </a:rPr>
              <a:t>Жены</a:t>
            </a:r>
          </a:p>
        </p:txBody>
      </p:sp>
      <p:pic>
        <p:nvPicPr>
          <p:cNvPr id="4" name="Объект 3" descr="Изображение выглядит как Человеческое лицо, одежда, картина, челове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A95E349-C2C3-391F-F4C2-02EC5C0A1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644" y="1430452"/>
            <a:ext cx="10250713" cy="51416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264066-75AC-0572-B0D2-42F29361E446}"/>
              </a:ext>
            </a:extLst>
          </p:cNvPr>
          <p:cNvSpPr txBox="1"/>
          <p:nvPr/>
        </p:nvSpPr>
        <p:spPr>
          <a:xfrm>
            <a:off x="2033117" y="5669642"/>
            <a:ext cx="157619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Times New Roman"/>
                <a:cs typeface="Times New Roman"/>
              </a:rPr>
              <a:t>Ольга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96A5D-686B-12BB-5BFE-A99BFACFDB12}"/>
              </a:ext>
            </a:extLst>
          </p:cNvPr>
          <p:cNvSpPr txBox="1"/>
          <p:nvPr/>
        </p:nvSpPr>
        <p:spPr>
          <a:xfrm>
            <a:off x="9122129" y="5667655"/>
            <a:ext cx="160750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Times New Roman"/>
                <a:cs typeface="Times New Roman"/>
              </a:rPr>
              <a:t>Ульяна</a:t>
            </a:r>
          </a:p>
        </p:txBody>
      </p:sp>
    </p:spTree>
    <p:extLst>
      <p:ext uri="{BB962C8B-B14F-4D97-AF65-F5344CB8AC3E}">
        <p14:creationId xmlns:p14="http://schemas.microsoft.com/office/powerpoint/2010/main" val="19772707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3BEA9-BCC0-5A9F-0EDC-3D7A65F7B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/>
                <a:cs typeface="Times New Roman"/>
              </a:rPr>
              <a:t>Дети</a:t>
            </a:r>
            <a:endParaRPr lang="ru-RU" b="1">
              <a:latin typeface="Times New Roman"/>
              <a:cs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A52AC8-B2EE-6F1A-9F08-F03BC854A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/>
              <a:t>8 детей:</a:t>
            </a:r>
          </a:p>
          <a:p>
            <a:r>
              <a:rPr lang="ru-RU" dirty="0"/>
              <a:t>Сыновья: Симеон Иванович Московский (1316–1353), Даниил Иванович Московский (1320–1328), Иван II Иванович Московский (1326–1359), Андрей Иванович Серпуховский (1327–1353).</a:t>
            </a:r>
          </a:p>
          <a:p>
            <a:r>
              <a:rPr lang="ru-RU" dirty="0"/>
              <a:t>Дочери: Мария Ивановна Московская (с 1314–1365), </a:t>
            </a:r>
            <a:r>
              <a:rPr lang="ru-RU" dirty="0" err="1"/>
              <a:t>Фефиния</a:t>
            </a:r>
            <a:r>
              <a:rPr lang="ru-RU" dirty="0"/>
              <a:t> Ивановна Московская (с 1321–с 1322), Евдокия Ивановна Московская (1324–1342), Феодосия Ивановна Московская (с 1330–с 1390).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65783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7BE22-F246-E780-1AB9-E51C4EDD9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ru-RU" sz="2500">
                <a:solidFill>
                  <a:schemeClr val="bg1"/>
                </a:solidFill>
                <a:latin typeface="Times New Roman"/>
                <a:cs typeface="Times New Roman"/>
              </a:rPr>
              <a:t>После Ивана I Даниловича Калиты  правили следующие московские князья:</a:t>
            </a:r>
          </a:p>
        </p:txBody>
      </p:sp>
      <p:pic>
        <p:nvPicPr>
          <p:cNvPr id="4" name="Объект 3" descr="Изображение выглядит как одежда, человек, картина, Человеческое лиц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53E78AB-3297-8BD1-9AFA-C22D117663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8" r="4" b="19110"/>
          <a:stretch>
            <a:fillRect/>
          </a:stretch>
        </p:blipFill>
        <p:spPr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5" name="Рисунок 4" descr="Изображение выглядит как картина, Человеческое лицо, человек, портре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423E7C0-72F6-4456-D51C-B75D8A59F9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713" b="21337"/>
          <a:stretch>
            <a:fillRect/>
          </a:stretch>
        </p:blipFill>
        <p:spPr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6" name="Рисунок 5" descr="Изображение выглядит как Человеческое лицо, картина, искусство, рисун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96D6B0A-D322-5E6A-0409-9C003AA5D6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183" b="-4"/>
          <a:stretch>
            <a:fillRect/>
          </a:stretch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5AA989E-E602-749F-595D-97E89631A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766267"/>
            <a:ext cx="5692774" cy="1077411"/>
          </a:xfrm>
        </p:spPr>
        <p:txBody>
          <a:bodyPr>
            <a:normAutofit/>
          </a:bodyPr>
          <a:lstStyle/>
          <a:p>
            <a:endParaRPr lang="en-US" sz="240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CD521F-2978-BC31-C088-3BCDDE00AE28}"/>
              </a:ext>
            </a:extLst>
          </p:cNvPr>
          <p:cNvSpPr txBox="1"/>
          <p:nvPr/>
        </p:nvSpPr>
        <p:spPr>
          <a:xfrm>
            <a:off x="-1" y="3684739"/>
            <a:ext cx="3997889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latin typeface="Times New Roman"/>
                <a:cs typeface="Times New Roman"/>
              </a:rPr>
              <a:t>Семён Иванович Гордый — 1340–1353</a:t>
            </a:r>
            <a:endParaRPr lang="ru-RU" sz="1600">
              <a:latin typeface="Times New Roman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AF1C7F-5591-C152-19EA-B48C0A1DE4D0}"/>
              </a:ext>
            </a:extLst>
          </p:cNvPr>
          <p:cNvSpPr txBox="1"/>
          <p:nvPr/>
        </p:nvSpPr>
        <p:spPr>
          <a:xfrm>
            <a:off x="4196219" y="3684739"/>
            <a:ext cx="3799560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latin typeface="Times New Roman"/>
                <a:cs typeface="Times New Roman"/>
              </a:rPr>
              <a:t>Иван II Иванович Красный — 1353–1359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70A6D6-EDEA-F550-AD29-0361BD43C532}"/>
              </a:ext>
            </a:extLst>
          </p:cNvPr>
          <p:cNvSpPr txBox="1"/>
          <p:nvPr/>
        </p:nvSpPr>
        <p:spPr>
          <a:xfrm>
            <a:off x="8194110" y="3747367"/>
            <a:ext cx="3997888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latin typeface="Times New Roman"/>
                <a:cs typeface="Times New Roman"/>
              </a:rPr>
              <a:t>Дмитрий Иванович Донской — 1359–1389</a:t>
            </a:r>
          </a:p>
        </p:txBody>
      </p:sp>
    </p:spTree>
    <p:extLst>
      <p:ext uri="{BB962C8B-B14F-4D97-AF65-F5344CB8AC3E}">
        <p14:creationId xmlns:p14="http://schemas.microsoft.com/office/powerpoint/2010/main" val="303156519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11B211-0BA8-8C40-C8D5-4EE333739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056" y="2268"/>
            <a:ext cx="2414816" cy="1352776"/>
          </a:xfrm>
        </p:spPr>
        <p:txBody>
          <a:bodyPr/>
          <a:lstStyle/>
          <a:p>
            <a:r>
              <a:rPr lang="ru-RU" b="1" dirty="0">
                <a:latin typeface="Times New Roman"/>
                <a:cs typeface="Times New Roman"/>
              </a:rPr>
              <a:t>Заслуги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08EDAF-A580-71D4-E168-BD681C370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9" y="1353910"/>
            <a:ext cx="4165601" cy="470512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/>
                <a:cs typeface="Times New Roman"/>
              </a:rPr>
              <a:t>Политика:</a:t>
            </a:r>
          </a:p>
          <a:p>
            <a:r>
              <a:rPr lang="ru-RU" dirty="0">
                <a:latin typeface="Times New Roman"/>
                <a:cs typeface="Times New Roman"/>
              </a:rPr>
              <a:t>Усиление Москвы. </a:t>
            </a:r>
          </a:p>
          <a:p>
            <a:r>
              <a:rPr lang="ru-RU" dirty="0">
                <a:latin typeface="Times New Roman"/>
                <a:cs typeface="Times New Roman"/>
              </a:rPr>
              <a:t>Расширение территории княжества. </a:t>
            </a:r>
          </a:p>
          <a:p>
            <a:r>
              <a:rPr lang="ru-RU" dirty="0">
                <a:latin typeface="Times New Roman"/>
                <a:cs typeface="Times New Roman"/>
              </a:rPr>
              <a:t>Мирные отношения с Ордой.</a:t>
            </a:r>
          </a:p>
          <a:p>
            <a:r>
              <a:rPr lang="ru-RU" dirty="0">
                <a:latin typeface="Times New Roman"/>
                <a:cs typeface="Times New Roman"/>
              </a:rPr>
              <a:t>Устранение политических соперников.</a:t>
            </a:r>
          </a:p>
          <a:p>
            <a:r>
              <a:rPr lang="ru-RU" dirty="0">
                <a:latin typeface="Times New Roman"/>
                <a:cs typeface="Times New Roman"/>
              </a:rPr>
              <a:t>Начало 40-летней мирной эпохи.</a:t>
            </a:r>
          </a:p>
          <a:p>
            <a:endParaRPr lang="ru-RU" dirty="0">
              <a:latin typeface="Times New Roman"/>
              <a:cs typeface="Times New Roman"/>
            </a:endParaRPr>
          </a:p>
          <a:p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67025-B4B1-782F-2BD9-47C2F8CDAEF2}"/>
              </a:ext>
            </a:extLst>
          </p:cNvPr>
          <p:cNvSpPr txBox="1"/>
          <p:nvPr/>
        </p:nvSpPr>
        <p:spPr>
          <a:xfrm>
            <a:off x="4826993" y="1357732"/>
            <a:ext cx="3141945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>
                <a:latin typeface="Times New Roman"/>
                <a:cs typeface="Times New Roman"/>
              </a:rPr>
              <a:t>Экономика:</a:t>
            </a:r>
          </a:p>
          <a:p>
            <a:pPr marL="285750" indent="-285750">
              <a:buFont typeface="Arial"/>
              <a:buChar char="•"/>
            </a:pPr>
            <a:r>
              <a:rPr lang="ru-RU" sz="2800" dirty="0">
                <a:latin typeface="Times New Roman"/>
                <a:cs typeface="Times New Roman"/>
              </a:rPr>
              <a:t>Развитие торговли и ремёсел. </a:t>
            </a:r>
          </a:p>
          <a:p>
            <a:pPr marL="285750" indent="-285750">
              <a:buFont typeface="Arial"/>
              <a:buChar char="•"/>
            </a:pPr>
            <a:r>
              <a:rPr lang="ru-RU" sz="2800" dirty="0">
                <a:latin typeface="Times New Roman"/>
                <a:cs typeface="Times New Roman"/>
              </a:rPr>
              <a:t>Обеспечение условий для спокойной торговли в Москве</a:t>
            </a:r>
          </a:p>
          <a:p>
            <a:pPr marL="285750" indent="-285750">
              <a:buFont typeface="Arial"/>
              <a:buChar char="•"/>
            </a:pPr>
            <a:r>
              <a:rPr lang="ru-RU" sz="2800" dirty="0">
                <a:latin typeface="Times New Roman"/>
                <a:cs typeface="Times New Roman"/>
              </a:rPr>
              <a:t>Накопление богатств 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DC5977-AA3C-7B72-C0A1-64DA71E3207F}"/>
              </a:ext>
            </a:extLst>
          </p:cNvPr>
          <p:cNvSpPr txBox="1"/>
          <p:nvPr/>
        </p:nvSpPr>
        <p:spPr>
          <a:xfrm>
            <a:off x="8081027" y="1350277"/>
            <a:ext cx="3946816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>
                <a:latin typeface="Times New Roman"/>
                <a:cs typeface="Times New Roman"/>
              </a:rPr>
              <a:t>Культура:</a:t>
            </a:r>
          </a:p>
          <a:p>
            <a:pPr marL="285750" indent="-285750">
              <a:buFont typeface="Arial"/>
              <a:buChar char="•"/>
            </a:pPr>
            <a:r>
              <a:rPr lang="ru-RU" sz="2800" dirty="0">
                <a:latin typeface="Times New Roman"/>
                <a:cs typeface="Times New Roman"/>
              </a:rPr>
              <a:t>Перевод резиденции митрополита </a:t>
            </a:r>
          </a:p>
          <a:p>
            <a:pPr marL="285750" indent="-285750">
              <a:buFont typeface="Arial"/>
              <a:buChar char="•"/>
            </a:pPr>
            <a:r>
              <a:rPr lang="ru-RU" sz="2800" dirty="0">
                <a:latin typeface="Times New Roman"/>
                <a:cs typeface="Times New Roman"/>
              </a:rPr>
              <a:t>Строительство каменных храмов в Москве</a:t>
            </a:r>
          </a:p>
          <a:p>
            <a:pPr marL="285750" indent="-285750">
              <a:buFont typeface="Arial"/>
              <a:buChar char="•"/>
            </a:pPr>
            <a:r>
              <a:rPr lang="ru-RU" sz="2800" dirty="0">
                <a:latin typeface="Times New Roman"/>
                <a:cs typeface="Times New Roman"/>
              </a:rPr>
              <a:t>Основание Горицкого (Успенского) монастыря </a:t>
            </a:r>
          </a:p>
          <a:p>
            <a:pPr marL="285750" indent="-285750">
              <a:buFont typeface="Arial"/>
              <a:buChar char="•"/>
            </a:pPr>
            <a:r>
              <a:rPr lang="ru-RU" sz="2800" dirty="0">
                <a:latin typeface="Times New Roman"/>
                <a:cs typeface="Times New Roman"/>
              </a:rPr>
              <a:t>Забота о безопасности жителей</a:t>
            </a:r>
          </a:p>
          <a:p>
            <a:pPr algn="l"/>
            <a:endParaRPr lang="ru-RU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72754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Внешность и его внутренний мир</vt:lpstr>
      <vt:lpstr>Жены</vt:lpstr>
      <vt:lpstr>Дети</vt:lpstr>
      <vt:lpstr>После Ивана I Даниловича Калиты  правили следующие московские князья:</vt:lpstr>
      <vt:lpstr>Заслуги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151</cp:revision>
  <dcterms:created xsi:type="dcterms:W3CDTF">2026-02-07T05:48:05Z</dcterms:created>
  <dcterms:modified xsi:type="dcterms:W3CDTF">2026-02-07T06:31:10Z</dcterms:modified>
</cp:coreProperties>
</file>